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67" r:id="rId2"/>
    <p:sldId id="259" r:id="rId3"/>
    <p:sldId id="260" r:id="rId4"/>
    <p:sldId id="262" r:id="rId5"/>
    <p:sldId id="265" r:id="rId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29" y="-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8683348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</a:rPr>
              <a:t>«Профориентация»: критерии принадлежности и маркировка программ в АИС «Навигатор дополнительного образования Курской области» </a:t>
            </a:r>
            <a:endParaRPr lang="ru-RU" dirty="0"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76200"/>
            <a:ext cx="2363787" cy="236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1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23443" y="1494790"/>
            <a:ext cx="10643235" cy="41808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3716020" marR="1280795" indent="-2089785">
              <a:lnSpc>
                <a:spcPts val="3670"/>
              </a:lnSpc>
              <a:spcBef>
                <a:spcPts val="560"/>
              </a:spcBef>
            </a:pPr>
            <a:r>
              <a:rPr sz="3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Программы,</a:t>
            </a:r>
            <a:r>
              <a:rPr sz="34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 направленные</a:t>
            </a:r>
            <a:r>
              <a:rPr sz="3400" b="1" spc="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на</a:t>
            </a:r>
            <a:r>
              <a:rPr sz="3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 раннюю </a:t>
            </a:r>
            <a:r>
              <a:rPr sz="3400" b="1" spc="-8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профориентацию:</a:t>
            </a:r>
            <a:endParaRPr sz="3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Возраст: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5-10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лет;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89"/>
              </a:spcBef>
            </a:pPr>
            <a:r>
              <a:rPr sz="2400" b="1" spc="-5" dirty="0">
                <a:latin typeface="Times New Roman"/>
                <a:cs typeface="Times New Roman"/>
              </a:rPr>
              <a:t>Пояснительная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записка: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содержит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обоснование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социальной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значимости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труда;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sz="2400" b="1" spc="-40" dirty="0">
                <a:latin typeface="Times New Roman"/>
                <a:cs typeface="Times New Roman"/>
              </a:rPr>
              <a:t>Уровень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ДОП: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ознакомительные,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стартовый</a:t>
            </a:r>
            <a:endParaRPr sz="2400" dirty="0">
              <a:latin typeface="Times New Roman"/>
              <a:cs typeface="Times New Roman"/>
            </a:endParaRPr>
          </a:p>
          <a:p>
            <a:pPr marL="12700" marR="5080">
              <a:lnSpc>
                <a:spcPts val="2590"/>
              </a:lnSpc>
              <a:spcBef>
                <a:spcPts val="2039"/>
              </a:spcBef>
            </a:pPr>
            <a:r>
              <a:rPr sz="2400" b="1" spc="-10" dirty="0">
                <a:latin typeface="Times New Roman"/>
                <a:cs typeface="Times New Roman"/>
              </a:rPr>
              <a:t>Содержание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ДОП: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знакомство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миром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профессий;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изучение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профессиональных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сфер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деятельности.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1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2400" y="76200"/>
            <a:ext cx="10058400" cy="2040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97915">
              <a:lnSpc>
                <a:spcPct val="100000"/>
              </a:lnSpc>
              <a:spcBef>
                <a:spcPts val="95"/>
              </a:spcBef>
            </a:pPr>
            <a:r>
              <a:rPr sz="3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Программы,</a:t>
            </a:r>
            <a:r>
              <a:rPr sz="34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 направление</a:t>
            </a:r>
            <a:r>
              <a:rPr sz="3400" b="1" spc="2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на</a:t>
            </a:r>
            <a:r>
              <a:rPr sz="3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профилизацию:</a:t>
            </a:r>
            <a:endParaRPr sz="3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spc="-5" dirty="0" err="1" smtClean="0">
                <a:latin typeface="Times New Roman"/>
                <a:cs typeface="Times New Roman"/>
              </a:rPr>
              <a:t>Возраст</a:t>
            </a:r>
            <a:r>
              <a:rPr sz="2000" b="1" spc="-5" dirty="0">
                <a:latin typeface="Times New Roman"/>
                <a:cs typeface="Times New Roman"/>
              </a:rPr>
              <a:t>: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11-14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лет;</a:t>
            </a:r>
            <a:endParaRPr sz="200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7200"/>
              </a:lnSpc>
              <a:spcBef>
                <a:spcPts val="790"/>
              </a:spcBef>
            </a:pPr>
            <a:r>
              <a:rPr sz="2000" b="1" spc="-5" dirty="0">
                <a:latin typeface="Times New Roman"/>
                <a:cs typeface="Times New Roman"/>
              </a:rPr>
              <a:t>Пояснительная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записка: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содержит</a:t>
            </a:r>
            <a:r>
              <a:rPr sz="2000" dirty="0">
                <a:latin typeface="Times New Roman"/>
                <a:cs typeface="Times New Roman"/>
              </a:rPr>
              <a:t> обоснование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социально-экономической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значимости </a:t>
            </a:r>
            <a:r>
              <a:rPr sz="2000" spc="-5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изучаемой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профессии;</a:t>
            </a:r>
          </a:p>
          <a:p>
            <a:pPr marL="1270" algn="ctr">
              <a:lnSpc>
                <a:spcPct val="100000"/>
              </a:lnSpc>
              <a:spcBef>
                <a:spcPts val="994"/>
              </a:spcBef>
            </a:pPr>
            <a:r>
              <a:rPr sz="2000" b="1" spc="-40" dirty="0">
                <a:latin typeface="Times New Roman"/>
                <a:cs typeface="Times New Roman"/>
              </a:rPr>
              <a:t>Уровень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ДОП: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стартовый,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базовый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103632"/>
            <a:ext cx="15948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ject 3"/>
          <p:cNvSpPr txBox="1"/>
          <p:nvPr/>
        </p:nvSpPr>
        <p:spPr>
          <a:xfrm>
            <a:off x="228600" y="2116630"/>
            <a:ext cx="11391265" cy="44317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94580">
              <a:lnSpc>
                <a:spcPct val="100000"/>
              </a:lnSpc>
              <a:spcBef>
                <a:spcPts val="1115"/>
              </a:spcBef>
            </a:pPr>
            <a:r>
              <a:rPr sz="1600" b="1" spc="-10" dirty="0" err="1" smtClean="0">
                <a:latin typeface="Times New Roman"/>
                <a:cs typeface="Times New Roman"/>
              </a:rPr>
              <a:t>Содержание</a:t>
            </a:r>
            <a:r>
              <a:rPr sz="1600" b="1" spc="-20" dirty="0" smtClean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ДОП: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600" b="1" dirty="0">
                <a:latin typeface="Times New Roman"/>
                <a:cs typeface="Times New Roman"/>
              </a:rPr>
              <a:t>-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знакомство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рынком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труда;</a:t>
            </a:r>
            <a:endParaRPr sz="1600" dirty="0">
              <a:latin typeface="Times New Roman"/>
              <a:cs typeface="Times New Roman"/>
            </a:endParaRPr>
          </a:p>
          <a:p>
            <a:pPr marL="144780" indent="-132715">
              <a:lnSpc>
                <a:spcPct val="100000"/>
              </a:lnSpc>
              <a:spcBef>
                <a:spcPts val="944"/>
              </a:spcBef>
              <a:buChar char="-"/>
              <a:tabLst>
                <a:tab pos="145415" algn="l"/>
              </a:tabLst>
            </a:pPr>
            <a:r>
              <a:rPr sz="1600" spc="-5" dirty="0">
                <a:latin typeface="Times New Roman"/>
                <a:cs typeface="Times New Roman"/>
              </a:rPr>
              <a:t>предусматривает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изучение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близких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трудовым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функциям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профессий;</a:t>
            </a:r>
          </a:p>
          <a:p>
            <a:pPr marL="12700" marR="5080">
              <a:lnSpc>
                <a:spcPct val="107300"/>
              </a:lnSpc>
              <a:spcBef>
                <a:spcPts val="790"/>
              </a:spcBef>
              <a:buChar char="-"/>
              <a:tabLst>
                <a:tab pos="145415" algn="l"/>
              </a:tabLst>
            </a:pPr>
            <a:r>
              <a:rPr sz="1600" spc="-10" dirty="0">
                <a:latin typeface="Times New Roman"/>
                <a:cs typeface="Times New Roman"/>
              </a:rPr>
              <a:t>приведена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достаточная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информация</a:t>
            </a:r>
            <a:r>
              <a:rPr sz="1600" dirty="0">
                <a:latin typeface="Times New Roman"/>
                <a:cs typeface="Times New Roman"/>
              </a:rPr>
              <a:t> о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профессии </a:t>
            </a:r>
            <a:r>
              <a:rPr sz="1600" spc="-5" dirty="0">
                <a:latin typeface="Times New Roman"/>
                <a:cs typeface="Times New Roman"/>
              </a:rPr>
              <a:t>(содержание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деятельности, требования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к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человеку,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потребность в </a:t>
            </a:r>
            <a:r>
              <a:rPr sz="1600" spc="-43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ней</a:t>
            </a:r>
            <a:r>
              <a:rPr sz="1600" spc="-10" dirty="0">
                <a:latin typeface="Times New Roman"/>
                <a:cs typeface="Times New Roman"/>
              </a:rPr>
              <a:t> рынка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труда);</a:t>
            </a:r>
            <a:endParaRPr sz="1600" dirty="0">
              <a:latin typeface="Times New Roman"/>
              <a:cs typeface="Times New Roman"/>
            </a:endParaRPr>
          </a:p>
          <a:p>
            <a:pPr marL="144780" indent="-132715">
              <a:lnSpc>
                <a:spcPct val="100000"/>
              </a:lnSpc>
              <a:spcBef>
                <a:spcPts val="950"/>
              </a:spcBef>
              <a:buChar char="-"/>
              <a:tabLst>
                <a:tab pos="145415" algn="l"/>
              </a:tabLst>
            </a:pPr>
            <a:r>
              <a:rPr sz="1600" spc="-5" dirty="0">
                <a:latin typeface="Times New Roman"/>
                <a:cs typeface="Times New Roman"/>
              </a:rPr>
              <a:t>знания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профессионально-важных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качествах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для </a:t>
            </a:r>
            <a:r>
              <a:rPr sz="1600" spc="-5" dirty="0">
                <a:latin typeface="Times New Roman"/>
                <a:cs typeface="Times New Roman"/>
              </a:rPr>
              <a:t>различных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сфер;</a:t>
            </a:r>
            <a:endParaRPr sz="1600" dirty="0">
              <a:latin typeface="Times New Roman"/>
              <a:cs typeface="Times New Roman"/>
            </a:endParaRPr>
          </a:p>
          <a:p>
            <a:pPr marL="144780" indent="-132715">
              <a:lnSpc>
                <a:spcPct val="100000"/>
              </a:lnSpc>
              <a:spcBef>
                <a:spcPts val="950"/>
              </a:spcBef>
              <a:buChar char="-"/>
              <a:tabLst>
                <a:tab pos="145415" algn="l"/>
              </a:tabLst>
            </a:pPr>
            <a:r>
              <a:rPr sz="1600" dirty="0">
                <a:latin typeface="Times New Roman"/>
                <a:cs typeface="Times New Roman"/>
              </a:rPr>
              <a:t>осваивается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специализированная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терминология;</a:t>
            </a:r>
            <a:endParaRPr sz="1600" dirty="0">
              <a:latin typeface="Times New Roman"/>
              <a:cs typeface="Times New Roman"/>
            </a:endParaRPr>
          </a:p>
          <a:p>
            <a:pPr marL="144780" indent="-132715">
              <a:lnSpc>
                <a:spcPct val="100000"/>
              </a:lnSpc>
              <a:spcBef>
                <a:spcPts val="960"/>
              </a:spcBef>
              <a:buChar char="-"/>
              <a:tabLst>
                <a:tab pos="145415" algn="l"/>
              </a:tabLst>
            </a:pPr>
            <a:r>
              <a:rPr sz="1600" spc="-5" dirty="0">
                <a:latin typeface="Times New Roman"/>
                <a:cs typeface="Times New Roman"/>
              </a:rPr>
              <a:t>изучение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склонностей,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интересов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индивидуальных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способностей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обучающихся;</a:t>
            </a:r>
            <a:endParaRPr sz="1600" dirty="0">
              <a:latin typeface="Times New Roman"/>
              <a:cs typeface="Times New Roman"/>
            </a:endParaRPr>
          </a:p>
          <a:p>
            <a:pPr marL="5052695">
              <a:lnSpc>
                <a:spcPct val="100000"/>
              </a:lnSpc>
              <a:spcBef>
                <a:spcPts val="950"/>
              </a:spcBef>
            </a:pPr>
            <a:r>
              <a:rPr sz="1600" b="1" spc="-5" dirty="0">
                <a:latin typeface="Times New Roman"/>
                <a:cs typeface="Times New Roman"/>
              </a:rPr>
              <a:t>Учебный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план:</a:t>
            </a:r>
            <a:endParaRPr sz="1600" dirty="0">
              <a:latin typeface="Times New Roman"/>
              <a:cs typeface="Times New Roman"/>
            </a:endParaRPr>
          </a:p>
          <a:p>
            <a:pPr marL="12700" marR="1473200">
              <a:lnSpc>
                <a:spcPct val="107200"/>
              </a:lnSpc>
              <a:spcBef>
                <a:spcPts val="790"/>
              </a:spcBef>
              <a:buChar char="-"/>
              <a:tabLst>
                <a:tab pos="145415" algn="l"/>
              </a:tabLst>
            </a:pPr>
            <a:r>
              <a:rPr sz="1600" spc="-10" dirty="0">
                <a:latin typeface="Times New Roman"/>
                <a:cs typeface="Times New Roman"/>
              </a:rPr>
              <a:t>содержит </a:t>
            </a:r>
            <a:r>
              <a:rPr sz="1600" dirty="0">
                <a:latin typeface="Times New Roman"/>
                <a:cs typeface="Times New Roman"/>
              </a:rPr>
              <a:t>практические занятия, </a:t>
            </a:r>
            <a:r>
              <a:rPr sz="1600" spc="-10" dirty="0">
                <a:latin typeface="Times New Roman"/>
                <a:cs typeface="Times New Roman"/>
              </a:rPr>
              <a:t>предусматривающих </a:t>
            </a:r>
            <a:r>
              <a:rPr sz="1600" spc="5" dirty="0">
                <a:latin typeface="Times New Roman"/>
                <a:cs typeface="Times New Roman"/>
              </a:rPr>
              <a:t>освоение </a:t>
            </a:r>
            <a:r>
              <a:rPr sz="1600" dirty="0">
                <a:latin typeface="Times New Roman"/>
                <a:cs typeface="Times New Roman"/>
              </a:rPr>
              <a:t>надпрофессиональных и </a:t>
            </a:r>
            <a:r>
              <a:rPr sz="1600" spc="-10" dirty="0">
                <a:latin typeface="Times New Roman"/>
                <a:cs typeface="Times New Roman"/>
              </a:rPr>
              <a:t>начальных </a:t>
            </a:r>
            <a:r>
              <a:rPr sz="1600" spc="-43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профессиональных </a:t>
            </a:r>
            <a:r>
              <a:rPr sz="1600" spc="-15" dirty="0">
                <a:latin typeface="Times New Roman"/>
                <a:cs typeface="Times New Roman"/>
              </a:rPr>
              <a:t>навыков;</a:t>
            </a:r>
            <a:endParaRPr sz="1600" dirty="0">
              <a:latin typeface="Times New Roman"/>
              <a:cs typeface="Times New Roman"/>
            </a:endParaRPr>
          </a:p>
          <a:p>
            <a:pPr marL="12700" marR="368300">
              <a:lnSpc>
                <a:spcPts val="2120"/>
              </a:lnSpc>
              <a:spcBef>
                <a:spcPts val="1055"/>
              </a:spcBef>
            </a:pPr>
            <a:r>
              <a:rPr sz="1600" b="1" dirty="0">
                <a:latin typeface="Times New Roman"/>
                <a:cs typeface="Times New Roman"/>
              </a:rPr>
              <a:t>-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включает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экскурсии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на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предприятия,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учреждения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социальной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сферы,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основная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деятельность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которых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отражает </a:t>
            </a:r>
            <a:r>
              <a:rPr sz="1600" spc="-434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изучаемую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сферу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(профессию).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3578" y="200101"/>
            <a:ext cx="11626850" cy="23416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3180">
              <a:spcBef>
                <a:spcPts val="439"/>
              </a:spcBef>
            </a:pPr>
            <a:r>
              <a:rPr sz="2800" b="1" spc="-5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Предпрофессиональные</a:t>
            </a:r>
            <a:r>
              <a:rPr sz="2800" b="1" spc="65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и</a:t>
            </a:r>
            <a:r>
              <a:rPr sz="2800" b="1" spc="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профильные</a:t>
            </a:r>
            <a:r>
              <a:rPr sz="2800" b="1" spc="2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ДОП:</a:t>
            </a:r>
            <a:endParaRPr sz="2800" dirty="0">
              <a:latin typeface="Times New Roman"/>
              <a:cs typeface="Times New Roman"/>
            </a:endParaRPr>
          </a:p>
          <a:p>
            <a:pPr marL="71755" algn="ctr"/>
            <a:r>
              <a:rPr sz="2000" b="1" spc="-5" dirty="0" err="1" smtClean="0">
                <a:latin typeface="Times New Roman"/>
                <a:cs typeface="Times New Roman"/>
              </a:rPr>
              <a:t>Возраст</a:t>
            </a:r>
            <a:r>
              <a:rPr sz="2000" b="1" spc="-5" dirty="0">
                <a:latin typeface="Times New Roman"/>
                <a:cs typeface="Times New Roman"/>
              </a:rPr>
              <a:t>: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14-17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лет;</a:t>
            </a:r>
            <a:endParaRPr sz="2000" dirty="0">
              <a:latin typeface="Times New Roman"/>
              <a:cs typeface="Times New Roman"/>
            </a:endParaRPr>
          </a:p>
          <a:p>
            <a:pPr marL="83820" marR="5080" algn="ctr">
              <a:spcBef>
                <a:spcPts val="795"/>
              </a:spcBef>
            </a:pPr>
            <a:r>
              <a:rPr sz="2000" b="1" spc="-5" dirty="0">
                <a:latin typeface="Times New Roman"/>
                <a:cs typeface="Times New Roman"/>
              </a:rPr>
              <a:t>Пояснительная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записка: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содержит</a:t>
            </a:r>
            <a:r>
              <a:rPr sz="2000" dirty="0">
                <a:latin typeface="Times New Roman"/>
                <a:cs typeface="Times New Roman"/>
              </a:rPr>
              <a:t> обоснование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социально-экономической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значимости </a:t>
            </a:r>
            <a:r>
              <a:rPr sz="2000" spc="-5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выбранной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профессии;</a:t>
            </a:r>
          </a:p>
          <a:p>
            <a:pPr marL="69850" algn="ctr">
              <a:spcBef>
                <a:spcPts val="994"/>
              </a:spcBef>
            </a:pPr>
            <a:r>
              <a:rPr sz="2000" b="1" spc="-40" dirty="0">
                <a:latin typeface="Times New Roman"/>
                <a:cs typeface="Times New Roman"/>
              </a:rPr>
              <a:t>Уровень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ДОП: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базовый, </a:t>
            </a:r>
            <a:r>
              <a:rPr sz="2000" spc="-20" dirty="0">
                <a:latin typeface="Times New Roman"/>
                <a:cs typeface="Times New Roman"/>
              </a:rPr>
              <a:t>углубленный</a:t>
            </a:r>
            <a:endParaRPr sz="2000" dirty="0">
              <a:latin typeface="Times New Roman"/>
              <a:cs typeface="Times New Roman"/>
            </a:endParaRPr>
          </a:p>
          <a:p>
            <a:pPr marL="69215" algn="ctr">
              <a:spcBef>
                <a:spcPts val="1010"/>
              </a:spcBef>
            </a:pPr>
            <a:r>
              <a:rPr sz="2000" b="1" spc="-10" dirty="0">
                <a:latin typeface="Times New Roman"/>
                <a:cs typeface="Times New Roman"/>
              </a:rPr>
              <a:t>Содержание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ДОП</a:t>
            </a:r>
            <a:r>
              <a:rPr sz="2000" b="1" dirty="0" smtClean="0">
                <a:latin typeface="Times New Roman"/>
                <a:cs typeface="Times New Roman"/>
              </a:rPr>
              <a:t>: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3608" y="152400"/>
            <a:ext cx="1257300" cy="126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" y="2548430"/>
            <a:ext cx="114337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предусматривает изучение одной (или близких по трудовым функциям) профессий;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приведена достаточная информация о выбранной профессии и путях её достижения;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осваивается доступ к сложным, узкоспециализированным терминам и нетривиальным  знаниям о выбранной профессии;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Учебный план: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содержит практические занятия, предусматривающих освоение профессиональных  навыков;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включает экскурсии и профессиональные пробы на предприятиях, учреждениях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социальной сферы, основная деятельность которых отражает выбранную сферу  деятельности (профессию);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знакомство с профильными ВУЗами, посещение дней открытых дверей;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Материально-техническая база: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предусматривается осваивание и работа на специализированном оборудовании  (специализированные компьютерные программы).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68680" y="304800"/>
            <a:ext cx="8095488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600" b="1" spc="-10" dirty="0" err="1" smtClean="0">
                <a:solidFill>
                  <a:srgbClr val="6F2F9F"/>
                </a:solidFill>
                <a:latin typeface="Times New Roman"/>
                <a:cs typeface="Times New Roman"/>
              </a:rPr>
              <a:t>Маркировка</a:t>
            </a:r>
            <a:r>
              <a:rPr sz="2600" b="1" spc="-40" dirty="0" smtClean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F2F9F"/>
                </a:solidFill>
                <a:latin typeface="Times New Roman"/>
                <a:cs typeface="Times New Roman"/>
              </a:rPr>
              <a:t>в</a:t>
            </a:r>
            <a:r>
              <a:rPr sz="2600" b="1" spc="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6F2F9F"/>
                </a:solidFill>
                <a:latin typeface="Times New Roman"/>
                <a:cs typeface="Times New Roman"/>
              </a:rPr>
              <a:t>АИС</a:t>
            </a:r>
            <a:r>
              <a:rPr sz="2600" b="1" spc="-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«Навигатор</a:t>
            </a:r>
            <a:r>
              <a:rPr sz="2600" b="1" spc="-3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2600" b="1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образования</a:t>
            </a:r>
            <a:r>
              <a:rPr sz="26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6F2F9F"/>
                </a:solidFill>
                <a:latin typeface="Times New Roman"/>
                <a:cs typeface="Times New Roman"/>
              </a:rPr>
              <a:t>детей»</a:t>
            </a:r>
            <a:endParaRPr sz="26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62000" y="1192445"/>
            <a:ext cx="9234170" cy="4913630"/>
            <a:chOff x="1681733" y="1897489"/>
            <a:chExt cx="9234170" cy="491363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81733" y="1897489"/>
              <a:ext cx="9234170" cy="491337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664329" y="5561901"/>
              <a:ext cx="5922645" cy="772160"/>
            </a:xfrm>
            <a:custGeom>
              <a:avLst/>
              <a:gdLst/>
              <a:ahLst/>
              <a:cxnLst/>
              <a:rect l="l" t="t" r="r" b="b"/>
              <a:pathLst>
                <a:path w="5922645" h="772160">
                  <a:moveTo>
                    <a:pt x="0" y="771791"/>
                  </a:moveTo>
                  <a:lnTo>
                    <a:pt x="5922645" y="771791"/>
                  </a:lnTo>
                  <a:lnTo>
                    <a:pt x="5922645" y="0"/>
                  </a:lnTo>
                  <a:lnTo>
                    <a:pt x="0" y="0"/>
                  </a:lnTo>
                  <a:lnTo>
                    <a:pt x="0" y="771791"/>
                  </a:lnTo>
                  <a:close/>
                </a:path>
              </a:pathLst>
            </a:custGeom>
            <a:ln w="57150">
              <a:solidFill>
                <a:srgbClr val="CC00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38119" y="5897460"/>
              <a:ext cx="1535430" cy="268605"/>
            </a:xfrm>
            <a:custGeom>
              <a:avLst/>
              <a:gdLst/>
              <a:ahLst/>
              <a:cxnLst/>
              <a:rect l="l" t="t" r="r" b="b"/>
              <a:pathLst>
                <a:path w="1535429" h="268604">
                  <a:moveTo>
                    <a:pt x="1400936" y="0"/>
                  </a:moveTo>
                  <a:lnTo>
                    <a:pt x="1400936" y="67106"/>
                  </a:lnTo>
                  <a:lnTo>
                    <a:pt x="0" y="67106"/>
                  </a:lnTo>
                  <a:lnTo>
                    <a:pt x="0" y="201333"/>
                  </a:lnTo>
                  <a:lnTo>
                    <a:pt x="1400936" y="201333"/>
                  </a:lnTo>
                  <a:lnTo>
                    <a:pt x="1400936" y="268452"/>
                  </a:lnTo>
                  <a:lnTo>
                    <a:pt x="1535176" y="134226"/>
                  </a:lnTo>
                  <a:lnTo>
                    <a:pt x="1400936" y="0"/>
                  </a:lnTo>
                  <a:close/>
                </a:path>
              </a:pathLst>
            </a:custGeom>
            <a:solidFill>
              <a:srgbClr val="CC00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38119" y="5897460"/>
              <a:ext cx="1535430" cy="268605"/>
            </a:xfrm>
            <a:custGeom>
              <a:avLst/>
              <a:gdLst/>
              <a:ahLst/>
              <a:cxnLst/>
              <a:rect l="l" t="t" r="r" b="b"/>
              <a:pathLst>
                <a:path w="1535429" h="268604">
                  <a:moveTo>
                    <a:pt x="0" y="67106"/>
                  </a:moveTo>
                  <a:lnTo>
                    <a:pt x="1400936" y="67106"/>
                  </a:lnTo>
                  <a:lnTo>
                    <a:pt x="1400936" y="0"/>
                  </a:lnTo>
                  <a:lnTo>
                    <a:pt x="1535176" y="134226"/>
                  </a:lnTo>
                  <a:lnTo>
                    <a:pt x="1400936" y="268452"/>
                  </a:lnTo>
                  <a:lnTo>
                    <a:pt x="1400936" y="201333"/>
                  </a:lnTo>
                  <a:lnTo>
                    <a:pt x="0" y="201333"/>
                  </a:lnTo>
                  <a:lnTo>
                    <a:pt x="0" y="67106"/>
                  </a:lnTo>
                  <a:close/>
                </a:path>
              </a:pathLst>
            </a:custGeom>
            <a:ln w="127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362" y="152400"/>
            <a:ext cx="1262062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</TotalTime>
  <Words>316</Words>
  <Application>Microsoft Office PowerPoint</Application>
  <PresentationFormat>Произвольный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«Профориентация»: критерии принадлежности и маркировка программ в АИС «Навигатор дополнительного образования Курской области»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Областное бюджетное учреждение дополнительного образования  «Областной центр развития творчества детей и юношества» Региональный модельный центр дополнительного образования детей Курской области</dc:title>
  <dc:creator>Глебова Инна</dc:creator>
  <cp:lastModifiedBy>Елена Гуракова</cp:lastModifiedBy>
  <cp:revision>2</cp:revision>
  <dcterms:created xsi:type="dcterms:W3CDTF">2024-10-29T09:57:52Z</dcterms:created>
  <dcterms:modified xsi:type="dcterms:W3CDTF">2024-10-29T20:50:58Z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2024-10-24T00:00:00Z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2024-10-29T00:00:00Z</vt:filetime>
  </property>
</Properties>
</file>