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8" r:id="rId3"/>
    <p:sldId id="257" r:id="rId4"/>
    <p:sldId id="260" r:id="rId5"/>
    <p:sldId id="259" r:id="rId6"/>
    <p:sldId id="317" r:id="rId7"/>
    <p:sldId id="320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83854" y="64667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Современные требования к деятельности педагога дополнительного образования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93519"/>
            <a:ext cx="8037830" cy="0"/>
          </a:xfrm>
          <a:custGeom>
            <a:avLst/>
            <a:gdLst/>
            <a:ahLst/>
            <a:cxnLst/>
            <a:rect l="l" t="t" r="r" b="b"/>
            <a:pathLst>
              <a:path w="8037830">
                <a:moveTo>
                  <a:pt x="0" y="0"/>
                </a:moveTo>
                <a:lnTo>
                  <a:pt x="8037576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2784" y="6530768"/>
            <a:ext cx="134620" cy="1727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000" spc="-100" dirty="0">
                <a:latin typeface="Microsoft Sans Serif"/>
                <a:cs typeface="Microsoft Sans Serif"/>
              </a:rPr>
              <a:t>2</a:t>
            </a:fld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704" y="1440509"/>
            <a:ext cx="835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Основная цель вида профессиональной деятельности: </a:t>
            </a:r>
            <a:r>
              <a:rPr lang="ru-RU" sz="2400" b="1" dirty="0" smtClean="0"/>
              <a:t>Организация деятельности обучающихся по усвоению знаний, формированию умений и компетенций; создание педагогических условий для формирования и развития творческих способностей детей и взрослых, удовлетворения их индивидуальных потребностей в интеллектуальном, нравственном и физическом совершенствовании, укреплении здоровья, организации свободного времени; адаптации детей к жизни в обществе, их профессиональной ориентации, выявления и поддержки детей, проявивших выдающиеся способности; обеспечение достижения обучающимися нормативно установленных результатов освоения дополнительных общеразвивающих программ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9694" y="280416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Педагогическая деятельность в дополнительном образовании детей и взрослых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483854" y="64667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5570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93519"/>
            <a:ext cx="8037830" cy="0"/>
          </a:xfrm>
          <a:custGeom>
            <a:avLst/>
            <a:gdLst/>
            <a:ahLst/>
            <a:cxnLst/>
            <a:rect l="l" t="t" r="r" b="b"/>
            <a:pathLst>
              <a:path w="8037830">
                <a:moveTo>
                  <a:pt x="0" y="0"/>
                </a:moveTo>
                <a:lnTo>
                  <a:pt x="8037576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2784" y="6530768"/>
            <a:ext cx="192405" cy="1727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000" spc="-100" dirty="0">
                <a:latin typeface="Microsoft Sans Serif"/>
                <a:cs typeface="Microsoft Sans Serif"/>
              </a:rPr>
              <a:t>4</a:t>
            </a:fld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80883" y="228600"/>
            <a:ext cx="823620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10"/>
              </a:spcBef>
            </a:pPr>
            <a:r>
              <a:rPr sz="2200" b="1" spc="-5" dirty="0" err="1" smtClean="0">
                <a:latin typeface="Arial"/>
                <a:cs typeface="Arial"/>
              </a:rPr>
              <a:t>Эволюция</a:t>
            </a:r>
            <a:r>
              <a:rPr lang="ru-RU" sz="2200" b="1" spc="-5" dirty="0" smtClean="0">
                <a:latin typeface="Arial"/>
                <a:cs typeface="Arial"/>
              </a:rPr>
              <a:t> образовательных моделей </a:t>
            </a:r>
            <a:endParaRPr sz="2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tabLst>
                <a:tab pos="1811020" algn="l"/>
              </a:tabLst>
            </a:pPr>
            <a:r>
              <a:rPr sz="2200" b="1" dirty="0">
                <a:latin typeface="Arial"/>
                <a:cs typeface="Arial"/>
              </a:rPr>
              <a:t>о</a:t>
            </a:r>
            <a:r>
              <a:rPr sz="2200" b="1" spc="-10" dirty="0">
                <a:latin typeface="Arial"/>
                <a:cs typeface="Arial"/>
              </a:rPr>
              <a:t>т</a:t>
            </a:r>
            <a:r>
              <a:rPr sz="2200" b="1" spc="5" dirty="0">
                <a:latin typeface="Arial"/>
                <a:cs typeface="Arial"/>
              </a:rPr>
              <a:t>н</a:t>
            </a:r>
            <a:r>
              <a:rPr sz="2200" b="1" dirty="0">
                <a:latin typeface="Arial"/>
                <a:cs typeface="Arial"/>
              </a:rPr>
              <a:t>о</a:t>
            </a:r>
            <a:r>
              <a:rPr sz="2200" b="1" spc="-15" dirty="0">
                <a:latin typeface="Arial"/>
                <a:cs typeface="Arial"/>
              </a:rPr>
              <a:t>ш</a:t>
            </a:r>
            <a:r>
              <a:rPr sz="2200" b="1" spc="-5" dirty="0">
                <a:latin typeface="Arial"/>
                <a:cs typeface="Arial"/>
              </a:rPr>
              <a:t>е</a:t>
            </a:r>
            <a:r>
              <a:rPr sz="2200" b="1" dirty="0">
                <a:latin typeface="Arial"/>
                <a:cs typeface="Arial"/>
              </a:rPr>
              <a:t>н</a:t>
            </a:r>
            <a:r>
              <a:rPr sz="2200" b="1" spc="5" dirty="0">
                <a:latin typeface="Arial"/>
                <a:cs typeface="Arial"/>
              </a:rPr>
              <a:t>и</a:t>
            </a:r>
            <a:r>
              <a:rPr sz="2200" b="1" spc="15" dirty="0">
                <a:latin typeface="Arial"/>
                <a:cs typeface="Arial"/>
              </a:rPr>
              <a:t>й</a:t>
            </a:r>
            <a:r>
              <a:rPr sz="2200" b="1" dirty="0">
                <a:latin typeface="Arial"/>
                <a:cs typeface="Arial"/>
              </a:rPr>
              <a:t>:	</a:t>
            </a:r>
            <a:r>
              <a:rPr sz="2200" spc="-75" dirty="0">
                <a:latin typeface="Microsoft Sans Serif"/>
                <a:cs typeface="Microsoft Sans Serif"/>
              </a:rPr>
              <a:t>«</a:t>
            </a:r>
            <a:r>
              <a:rPr sz="2200" spc="-80" dirty="0" err="1">
                <a:latin typeface="Microsoft Sans Serif"/>
                <a:cs typeface="Microsoft Sans Serif"/>
              </a:rPr>
              <a:t>к</a:t>
            </a:r>
            <a:r>
              <a:rPr sz="2200" spc="35" dirty="0" err="1">
                <a:latin typeface="Microsoft Sans Serif"/>
                <a:cs typeface="Microsoft Sans Serif"/>
              </a:rPr>
              <a:t>л</a:t>
            </a:r>
            <a:r>
              <a:rPr sz="2200" spc="-25" dirty="0" err="1">
                <a:latin typeface="Microsoft Sans Serif"/>
                <a:cs typeface="Microsoft Sans Serif"/>
              </a:rPr>
              <a:t>у</a:t>
            </a:r>
            <a:r>
              <a:rPr sz="2200" spc="5" dirty="0" err="1">
                <a:latin typeface="Microsoft Sans Serif"/>
                <a:cs typeface="Microsoft Sans Serif"/>
              </a:rPr>
              <a:t>б</a:t>
            </a:r>
            <a:r>
              <a:rPr sz="2200" dirty="0" smtClean="0">
                <a:latin typeface="Microsoft Sans Serif"/>
                <a:cs typeface="Microsoft Sans Serif"/>
              </a:rPr>
              <a:t>»</a:t>
            </a:r>
            <a:r>
              <a:rPr lang="ru-RU" sz="2200" dirty="0" smtClean="0">
                <a:latin typeface="Microsoft Sans Serif"/>
                <a:cs typeface="Microsoft Sans Serif"/>
              </a:rPr>
              <a:t>, «школа»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815"/>
            <a:ext cx="31099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006664"/>
            <a:ext cx="31035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51055"/>
            <a:ext cx="31099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14479"/>
            <a:ext cx="284638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5" y="953434"/>
            <a:ext cx="25415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93519"/>
            <a:ext cx="8037830" cy="0"/>
          </a:xfrm>
          <a:custGeom>
            <a:avLst/>
            <a:gdLst/>
            <a:ahLst/>
            <a:cxnLst/>
            <a:rect l="l" t="t" r="r" b="b"/>
            <a:pathLst>
              <a:path w="8037830">
                <a:moveTo>
                  <a:pt x="0" y="0"/>
                </a:moveTo>
                <a:lnTo>
                  <a:pt x="8037576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2784" y="6530768"/>
            <a:ext cx="134620" cy="1727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000" spc="-100" dirty="0">
                <a:latin typeface="Microsoft Sans Serif"/>
                <a:cs typeface="Microsoft Sans Serif"/>
              </a:rPr>
              <a:t>5</a:t>
            </a:fld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01" y="533400"/>
            <a:ext cx="4247515" cy="31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4426"/>
            <a:ext cx="6000750" cy="27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3049"/>
            <a:ext cx="5057320" cy="357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92" y="228600"/>
            <a:ext cx="85344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84705" algn="l"/>
              </a:tabLst>
            </a:pPr>
            <a:r>
              <a:rPr spc="5" dirty="0"/>
              <a:t>Принципы	</a:t>
            </a:r>
            <a:r>
              <a:rPr dirty="0"/>
              <a:t>обновления</a:t>
            </a:r>
            <a:r>
              <a:rPr spc="-130" dirty="0"/>
              <a:t> </a:t>
            </a:r>
            <a:r>
              <a:rPr spc="-10" dirty="0"/>
              <a:t>содержания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9200"/>
            <a:ext cx="8686800" cy="5025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а) создание условий для формирования гармонично развитой личности ребенка;</a:t>
            </a:r>
          </a:p>
          <a:p>
            <a:pPr marL="12700">
              <a:lnSpc>
                <a:spcPts val="1945"/>
              </a:lnSpc>
              <a:spcBef>
                <a:spcPts val="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б) обеспечение эффективного использования времени обучающихся,</a:t>
            </a:r>
          </a:p>
          <a:p>
            <a:pPr marL="12700" marR="210185">
              <a:lnSpc>
                <a:spcPct val="80000"/>
              </a:lnSpc>
              <a:spcBef>
                <a:spcPts val="21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приобретение ими новых навыков и компетенций за оптимальное время,  включая обеспечение возможности для зачета организацией, осуществляющей  образовательную деятельность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общеразвивающим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программам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1442085">
              <a:lnSpc>
                <a:spcPct val="80000"/>
              </a:lnSpc>
              <a:spcBef>
                <a:spcPts val="434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в) предоставление всеобщего и равного доступа каждого ребенка  к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дополнительным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развивающи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программам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различной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беспечение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доступности для каждого ребенка не менее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чем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ополнительным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общеобразовательным программам различных  направленностей</a:t>
            </a:r>
          </a:p>
          <a:p>
            <a:pPr marL="12700">
              <a:lnSpc>
                <a:spcPts val="173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на территории каждого муниципального образования;</a:t>
            </a:r>
          </a:p>
          <a:p>
            <a:pPr marL="12700">
              <a:lnSpc>
                <a:spcPts val="1945"/>
              </a:lnSpc>
              <a:spcBef>
                <a:spcPts val="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г) создание условий для самостоятельного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построения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индивидуального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учебного плана и возможности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непрерывного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выстраивания образовательных связей на разных уровнях образования,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числе с использованием сетевой формы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дополнительных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686435">
              <a:lnSpc>
                <a:spcPct val="80000"/>
              </a:lnSpc>
              <a:spcBef>
                <a:spcPts val="21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в реализации дополнительных общеобразовательных  программ современных методов и форматов обучения, направленных на  развитие «гибких» компетенций, навыков проектной,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учебно-исследовательской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деятельности, взаимного обучения, под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которым понимается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форма взаимодействия между обучающимися посредством  равного обмена знаниями, умениями и навыками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которой образовательный процесс выстраивается без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активного участия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нем педагога;</a:t>
            </a:r>
          </a:p>
          <a:p>
            <a:pPr marL="12700" marR="686435">
              <a:lnSpc>
                <a:spcPct val="80000"/>
              </a:lnSpc>
              <a:spcBef>
                <a:spcPts val="21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выравнивания доступности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различных категорий детей в соответствии с их образовательными потребностями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686435">
              <a:lnSpc>
                <a:spcPct val="80000"/>
              </a:lnSpc>
              <a:spcBef>
                <a:spcPts val="215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244" y="1066800"/>
            <a:ext cx="8013700" cy="551080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6870" marR="250825" indent="-344805">
              <a:lnSpc>
                <a:spcPts val="2880"/>
              </a:lnSpc>
              <a:spcBef>
                <a:spcPts val="795"/>
              </a:spcBef>
              <a:buFont typeface="Microsoft Sans Serif"/>
              <a:buChar char="•"/>
              <a:tabLst>
                <a:tab pos="441959" algn="l"/>
                <a:tab pos="442595" algn="l"/>
              </a:tabLst>
            </a:pPr>
            <a:r>
              <a:rPr sz="1400" dirty="0"/>
              <a:t>	</a:t>
            </a:r>
            <a:r>
              <a:rPr sz="2400" dirty="0">
                <a:latin typeface="Calibri"/>
                <a:cs typeface="Calibri"/>
              </a:rPr>
              <a:t>Ориентация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универсальные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компетенции </a:t>
            </a:r>
            <a:r>
              <a:rPr sz="2400" spc="-6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(метапредметные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навыки)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</a:t>
            </a:r>
            <a:r>
              <a:rPr sz="2400" spc="-10" dirty="0">
                <a:latin typeface="Calibri"/>
                <a:cs typeface="Calibri"/>
              </a:rPr>
              <a:t> всех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905"/>
              </a:lnSpc>
            </a:pPr>
            <a:r>
              <a:rPr sz="2400" spc="-5" dirty="0">
                <a:latin typeface="Calibri"/>
                <a:cs typeface="Calibri"/>
              </a:rPr>
              <a:t>направленностях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880"/>
              </a:lnSpc>
              <a:spcBef>
                <a:spcPts val="7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spc="-25" dirty="0">
                <a:latin typeface="Calibri"/>
                <a:cs typeface="Calibri"/>
              </a:rPr>
              <a:t>Усиление </a:t>
            </a:r>
            <a:r>
              <a:rPr sz="2400" dirty="0">
                <a:latin typeface="Calibri"/>
                <a:cs typeface="Calibri"/>
              </a:rPr>
              <a:t>внимания к </a:t>
            </a:r>
            <a:r>
              <a:rPr sz="2400" spc="-10" dirty="0">
                <a:latin typeface="Calibri"/>
                <a:cs typeface="Calibri"/>
              </a:rPr>
              <a:t>компетенции </a:t>
            </a:r>
            <a:r>
              <a:rPr sz="2400" dirty="0">
                <a:latin typeface="Calibri"/>
                <a:cs typeface="Calibri"/>
              </a:rPr>
              <a:t>творчества </a:t>
            </a:r>
            <a:r>
              <a:rPr sz="2400" spc="-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(креативности),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самовыражения,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презентации.</a:t>
            </a:r>
          </a:p>
          <a:p>
            <a:pPr marL="356870" marR="71120" indent="-344805">
              <a:lnSpc>
                <a:spcPts val="2880"/>
              </a:lnSpc>
              <a:spcBef>
                <a:spcPts val="725"/>
              </a:spcBef>
              <a:buFont typeface="Microsoft Sans Serif"/>
              <a:buChar char="•"/>
              <a:tabLst>
                <a:tab pos="356870" algn="l"/>
                <a:tab pos="357505" algn="l"/>
                <a:tab pos="3493135" algn="l"/>
              </a:tabLst>
            </a:pPr>
            <a:r>
              <a:rPr sz="2400" spc="-10" dirty="0">
                <a:latin typeface="Calibri"/>
                <a:cs typeface="Calibri"/>
              </a:rPr>
              <a:t>Связь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содержания	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глобальными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вызовами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6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локальными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интересами.</a:t>
            </a:r>
          </a:p>
          <a:p>
            <a:pPr marL="356870" marR="415290" indent="-344805">
              <a:lnSpc>
                <a:spcPts val="2880"/>
              </a:lnSpc>
              <a:spcBef>
                <a:spcPts val="72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Продуктивность (проекты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«продукты») </a:t>
            </a:r>
            <a:r>
              <a:rPr sz="2400" spc="-20" dirty="0">
                <a:latin typeface="Calibri"/>
                <a:cs typeface="Calibri"/>
              </a:rPr>
              <a:t>как </a:t>
            </a:r>
            <a:r>
              <a:rPr sz="2400" spc="-6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задача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40" dirty="0">
                <a:latin typeface="Calibri"/>
                <a:cs typeface="Calibri"/>
              </a:rPr>
              <a:t>результат.</a:t>
            </a:r>
            <a:endParaRPr sz="2400" dirty="0">
              <a:latin typeface="Calibri"/>
              <a:cs typeface="Calibri"/>
            </a:endParaRPr>
          </a:p>
          <a:p>
            <a:pPr marL="356870" marR="1562735" indent="-344805">
              <a:lnSpc>
                <a:spcPct val="80000"/>
              </a:lnSpc>
              <a:spcBef>
                <a:spcPts val="7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Профессиональная </a:t>
            </a:r>
            <a:r>
              <a:rPr sz="2400" dirty="0">
                <a:latin typeface="Calibri"/>
                <a:cs typeface="Calibri"/>
              </a:rPr>
              <a:t>ориентация не на </a:t>
            </a:r>
            <a:r>
              <a:rPr sz="2400" spc="-6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конкретные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профессии, 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области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356870" marR="1562735" indent="-344805">
              <a:lnSpc>
                <a:spcPct val="80000"/>
              </a:lnSpc>
              <a:spcBef>
                <a:spcPts val="7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lang="ru-RU" sz="2400" dirty="0" err="1" smtClean="0">
                <a:latin typeface="Calibri"/>
                <a:cs typeface="Calibri"/>
              </a:rPr>
              <a:t>Цифровизация</a:t>
            </a:r>
            <a:r>
              <a:rPr lang="ru-RU" sz="2400" dirty="0" smtClean="0">
                <a:latin typeface="Calibri"/>
                <a:cs typeface="Calibri"/>
              </a:rPr>
              <a:t> (смешанное обучение, сетевые  сообщества и проекты, искусственный</a:t>
            </a:r>
          </a:p>
          <a:p>
            <a:pPr marL="356870" marR="1562735" indent="-344805">
              <a:lnSpc>
                <a:spcPct val="80000"/>
              </a:lnSpc>
              <a:spcBef>
                <a:spcPts val="7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lang="ru-RU" sz="2400" dirty="0" smtClean="0">
                <a:latin typeface="Calibri"/>
                <a:cs typeface="Calibri"/>
              </a:rPr>
              <a:t>интеллект, дополненная реальность ..)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Направление обновлений содержания и технологий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311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обновления содержания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Гуракова</cp:lastModifiedBy>
  <cp:revision>6</cp:revision>
  <dcterms:created xsi:type="dcterms:W3CDTF">2024-10-29T19:06:27Z</dcterms:created>
  <dcterms:modified xsi:type="dcterms:W3CDTF">2024-10-29T20:18:28Z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2024-10-29T00:00:00Z</vt:filetime>
  </property>
</Properties>
</file>