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7" name="TextBox 6"/>
          <p:cNvSpPr txBox="1"/>
          <p:nvPr/>
        </p:nvSpPr>
        <p:spPr>
          <a:xfrm>
            <a:off x="222481" y="1536174"/>
            <a:ext cx="8742007" cy="3046988"/>
          </a:xfrm>
          <a:prstGeom prst="rect">
            <a:avLst/>
          </a:prstGeom>
          <a:noFill/>
        </p:spPr>
        <p:txBody>
          <a:bodyPr wrap="square" rtlCol="0">
            <a:spAutoFit/>
          </a:bodyPr>
          <a:lstStyle/>
          <a:p>
            <a:pPr algn="ctr"/>
            <a:r>
              <a:rPr lang="ru-RU" sz="48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4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86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395536" y="1289473"/>
            <a:ext cx="8568952" cy="738664"/>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1. </a:t>
            </a:r>
            <a:r>
              <a:rPr lang="ru-RU" sz="1400" b="1" dirty="0" smtClean="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табличную часть раздела Заявки (на программы ДО) добавлен новый статус – «Отчислен». Данный статус присваивается тем заявкам, по которым дети обучались хотя бы 1 день. У таких заявок обязательно есть дата зачисления и дата отчисления. По данному статусу также доступна фильтрация</a:t>
            </a:r>
            <a:r>
              <a:rPr lang="ru-RU" sz="1400" b="1" dirty="0" smtClean="0">
                <a:latin typeface="Times New Roman" panose="02020603050405020304" pitchFamily="18" charset="0"/>
                <a:cs typeface="Times New Roman" panose="02020603050405020304" pitchFamily="18" charset="0"/>
              </a:rPr>
              <a:t>.</a:t>
            </a:r>
            <a:endParaRPr lang="ru-RU" b="1" dirty="0"/>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81" y="2276872"/>
            <a:ext cx="8742007" cy="4176464"/>
          </a:xfrm>
          <a:prstGeom prst="rect">
            <a:avLst/>
          </a:prstGeom>
        </p:spPr>
      </p:pic>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481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243732" y="1558295"/>
            <a:ext cx="3312368" cy="3741409"/>
          </a:xfrm>
          <a:prstGeom prst="rect">
            <a:avLst/>
          </a:prstGeom>
          <a:noFill/>
        </p:spPr>
        <p:txBody>
          <a:bodyPr wrap="square" rtlCol="0">
            <a:spAutoFit/>
          </a:bodyPr>
          <a:lstStyle/>
          <a:p>
            <a:pPr algn="ctr">
              <a:lnSpc>
                <a:spcPct val="150000"/>
              </a:lnSpc>
            </a:pPr>
            <a:r>
              <a:rPr lang="ru-RU" sz="1600" b="1" dirty="0">
                <a:latin typeface="Times New Roman" panose="02020603050405020304" pitchFamily="18" charset="0"/>
                <a:cs typeface="Times New Roman" panose="02020603050405020304" pitchFamily="18" charset="0"/>
              </a:rPr>
              <a:t>2. Доработано отображение кнопки «Распечатать» в карточке заявки на программу ДО. </a:t>
            </a:r>
            <a:endParaRPr lang="ru-RU" sz="1600" b="1" dirty="0" smtClean="0">
              <a:latin typeface="Times New Roman" panose="02020603050405020304" pitchFamily="18" charset="0"/>
              <a:cs typeface="Times New Roman" panose="02020603050405020304" pitchFamily="18" charset="0"/>
            </a:endParaRPr>
          </a:p>
          <a:p>
            <a:pPr algn="ctr">
              <a:lnSpc>
                <a:spcPct val="150000"/>
              </a:lnSpc>
            </a:pPr>
            <a:r>
              <a:rPr lang="ru-RU" sz="1600" b="1" dirty="0" smtClean="0">
                <a:latin typeface="Times New Roman" panose="02020603050405020304" pitchFamily="18" charset="0"/>
                <a:cs typeface="Times New Roman" panose="02020603050405020304" pitchFamily="18" charset="0"/>
              </a:rPr>
              <a:t>Теперь кнопка</a:t>
            </a:r>
            <a:r>
              <a:rPr lang="ru-RU" sz="1600" b="1" dirty="0">
                <a:latin typeface="Times New Roman" panose="02020603050405020304" pitchFamily="18" charset="0"/>
                <a:cs typeface="Times New Roman" panose="02020603050405020304" pitchFamily="18" charset="0"/>
              </a:rPr>
              <a:t> «Распечатать» </a:t>
            </a:r>
            <a:endParaRPr lang="ru-RU" sz="1600" b="1" dirty="0" smtClean="0">
              <a:latin typeface="Times New Roman" panose="02020603050405020304" pitchFamily="18" charset="0"/>
              <a:cs typeface="Times New Roman" panose="02020603050405020304" pitchFamily="18" charset="0"/>
            </a:endParaRPr>
          </a:p>
          <a:p>
            <a:pPr algn="ctr">
              <a:lnSpc>
                <a:spcPct val="150000"/>
              </a:lnSpc>
            </a:pP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скачивание файла с заявлением на зачисление и согласием на обработку персональных данных) доступна во всех заявках, включая те, которые имеют статус «Отменена».</a:t>
            </a:r>
          </a:p>
        </p:txBody>
      </p:sp>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5738" y="1382217"/>
            <a:ext cx="5378750" cy="5122787"/>
          </a:xfrm>
          <a:prstGeom prst="rect">
            <a:avLst/>
          </a:prstGeom>
        </p:spPr>
      </p:pic>
    </p:spTree>
    <p:extLst>
      <p:ext uri="{BB962C8B-B14F-4D97-AF65-F5344CB8AC3E}">
        <p14:creationId xmlns:p14="http://schemas.microsoft.com/office/powerpoint/2010/main" val="57966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323528" y="2276872"/>
            <a:ext cx="3312368" cy="2633413"/>
          </a:xfrm>
          <a:prstGeom prst="rect">
            <a:avLst/>
          </a:prstGeom>
          <a:noFill/>
        </p:spPr>
        <p:txBody>
          <a:bodyPr wrap="square" rtlCol="0">
            <a:spAutoFit/>
          </a:bodyPr>
          <a:lstStyle/>
          <a:p>
            <a:pPr algn="ctr">
              <a:lnSpc>
                <a:spcPct val="150000"/>
              </a:lnSpc>
            </a:pPr>
            <a:r>
              <a:rPr lang="ru-RU" sz="1600" b="1" dirty="0">
                <a:latin typeface="Times New Roman"/>
                <a:ea typeface="Times New Roman"/>
              </a:rPr>
              <a:t>3. Добавлена новая продолжительность академического часа = 15 минут. Такая продолжительность характерна для программ ДО для детей младшего дошкольного возраста</a:t>
            </a:r>
            <a:r>
              <a:rPr lang="ru-RU" sz="1600" b="1" dirty="0" smtClean="0">
                <a:latin typeface="Times New Roman"/>
                <a:ea typeface="Times New Roman"/>
              </a:rPr>
              <a:t>.</a:t>
            </a:r>
            <a:endParaRPr lang="ru-RU" sz="1400" b="1" dirty="0">
              <a:latin typeface="Times New Roman"/>
              <a:ea typeface="Times New Roman"/>
            </a:endParaRPr>
          </a:p>
        </p:txBody>
      </p:sp>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1287016"/>
            <a:ext cx="4698760" cy="5302976"/>
          </a:xfrm>
          <a:prstGeom prst="rect">
            <a:avLst/>
          </a:prstGeom>
        </p:spPr>
      </p:pic>
    </p:spTree>
    <p:extLst>
      <p:ext uri="{BB962C8B-B14F-4D97-AF65-F5344CB8AC3E}">
        <p14:creationId xmlns:p14="http://schemas.microsoft.com/office/powerpoint/2010/main" val="2711750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395536" y="1289473"/>
            <a:ext cx="8568952" cy="1315425"/>
          </a:xfrm>
          <a:prstGeom prst="rect">
            <a:avLst/>
          </a:prstGeom>
          <a:noFill/>
        </p:spPr>
        <p:txBody>
          <a:bodyPr wrap="square" rtlCol="0">
            <a:spAutoFit/>
          </a:bodyPr>
          <a:lstStyle/>
          <a:p>
            <a:pPr algn="ctr">
              <a:lnSpc>
                <a:spcPct val="115000"/>
              </a:lnSpc>
              <a:spcAft>
                <a:spcPts val="1000"/>
              </a:spcAft>
            </a:pPr>
            <a:r>
              <a:rPr lang="ru-RU" sz="1400" b="1" dirty="0">
                <a:latin typeface="Times New Roman" panose="02020603050405020304" pitchFamily="18" charset="0"/>
                <a:ea typeface="Calibri"/>
                <a:cs typeface="Times New Roman" panose="02020603050405020304" pitchFamily="18" charset="0"/>
              </a:rPr>
              <a:t>4. Добавлен диапазон выгрузки данных в печатной форме журнала посещаемости. Теперь есть возможность указывать диапазон в месяцах (месяц начала и месяц окончания периода выгрузки журнала). Для того, чтобы указать диапазон, необходимо нажать на кнопку «Версия для печати». После откроется новое окно, где необходимо указать нужный период. После указания диапазона происходит выгрузка печатной версии журнала посещаемости с учетом введенных значений.</a:t>
            </a:r>
            <a:endParaRPr lang="ru-RU" sz="1100" b="1" dirty="0">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2620436"/>
            <a:ext cx="6984776" cy="3881535"/>
          </a:xfrm>
          <a:prstGeom prst="rect">
            <a:avLst/>
          </a:prstGeom>
        </p:spPr>
      </p:pic>
    </p:spTree>
    <p:extLst>
      <p:ext uri="{BB962C8B-B14F-4D97-AF65-F5344CB8AC3E}">
        <p14:creationId xmlns:p14="http://schemas.microsoft.com/office/powerpoint/2010/main" val="232170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395536" y="1289473"/>
            <a:ext cx="8568952" cy="587853"/>
          </a:xfrm>
          <a:prstGeom prst="rect">
            <a:avLst/>
          </a:prstGeom>
          <a:noFill/>
        </p:spPr>
        <p:txBody>
          <a:bodyPr wrap="square" rtlCol="0">
            <a:spAutoFit/>
          </a:bodyPr>
          <a:lstStyle/>
          <a:p>
            <a:pPr algn="ctr">
              <a:lnSpc>
                <a:spcPct val="115000"/>
              </a:lnSpc>
              <a:spcAft>
                <a:spcPts val="1000"/>
              </a:spcAft>
            </a:pPr>
            <a:r>
              <a:rPr lang="ru-RU" sz="1400" b="1" dirty="0" smtClean="0">
                <a:latin typeface="Times New Roman"/>
                <a:ea typeface="Calibri"/>
                <a:cs typeface="Times New Roman"/>
              </a:rPr>
              <a:t>В </a:t>
            </a:r>
            <a:r>
              <a:rPr lang="ru-RU" sz="1400" b="1" dirty="0">
                <a:latin typeface="Times New Roman"/>
                <a:ea typeface="Calibri"/>
                <a:cs typeface="Times New Roman"/>
              </a:rPr>
              <a:t>случае если пользователь указал некорректное значение (например, первый месяц позже, чем значение второго месяца), система сообщит об ошибке.</a:t>
            </a:r>
            <a:endParaRPr lang="ru-RU" sz="1100" b="1" dirty="0">
              <a:ea typeface="Calibri"/>
              <a:cs typeface="Times New Roman"/>
            </a:endParaRPr>
          </a:p>
        </p:txBody>
      </p:sp>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843" y="1861617"/>
            <a:ext cx="5680297" cy="4673017"/>
          </a:xfrm>
          <a:prstGeom prst="rect">
            <a:avLst/>
          </a:prstGeom>
        </p:spPr>
      </p:pic>
    </p:spTree>
    <p:extLst>
      <p:ext uri="{BB962C8B-B14F-4D97-AF65-F5344CB8AC3E}">
        <p14:creationId xmlns:p14="http://schemas.microsoft.com/office/powerpoint/2010/main" val="87275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5" name="TextBox 4"/>
          <p:cNvSpPr txBox="1"/>
          <p:nvPr/>
        </p:nvSpPr>
        <p:spPr>
          <a:xfrm>
            <a:off x="395536" y="1289473"/>
            <a:ext cx="8568952" cy="1384995"/>
          </a:xfrm>
          <a:prstGeom prst="rect">
            <a:avLst/>
          </a:prstGeom>
          <a:noFill/>
        </p:spPr>
        <p:txBody>
          <a:bodyPr wrap="square" rtlCol="0">
            <a:spAutoFit/>
          </a:bodyPr>
          <a:lstStyle/>
          <a:p>
            <a:pPr algn="ctr"/>
            <a:r>
              <a:rPr lang="ru-RU" sz="1400" b="1" dirty="0">
                <a:latin typeface="Times New Roman" panose="02020603050405020304" pitchFamily="18" charset="0"/>
                <a:ea typeface="Times New Roman"/>
                <a:cs typeface="Times New Roman" panose="02020603050405020304" pitchFamily="18" charset="0"/>
              </a:rPr>
              <a:t>5</a:t>
            </a:r>
            <a:r>
              <a:rPr lang="ru-RU" sz="1400" b="1" dirty="0" smtClean="0">
                <a:latin typeface="Times New Roman" panose="02020603050405020304" pitchFamily="18" charset="0"/>
                <a:ea typeface="Times New Roman"/>
                <a:cs typeface="Times New Roman" panose="02020603050405020304" pitchFamily="18" charset="0"/>
              </a:rPr>
              <a:t>. </a:t>
            </a:r>
            <a:r>
              <a:rPr lang="ru-RU" sz="1400" b="1" dirty="0">
                <a:latin typeface="Times New Roman" panose="02020603050405020304" pitchFamily="18" charset="0"/>
                <a:ea typeface="Times New Roman"/>
                <a:cs typeface="Times New Roman" panose="02020603050405020304" pitchFamily="18" charset="0"/>
              </a:rPr>
              <a:t>Введено ограничение на количество загружаемых изображений в галерею в карточках программ, мероприятий и других сущностей в Навигаторе. </a:t>
            </a:r>
            <a:r>
              <a:rPr lang="ru-RU" sz="1400" b="1" dirty="0" smtClean="0">
                <a:latin typeface="Times New Roman" panose="02020603050405020304" pitchFamily="18" charset="0"/>
                <a:ea typeface="Times New Roman"/>
                <a:cs typeface="Times New Roman" panose="02020603050405020304" pitchFamily="18" charset="0"/>
              </a:rPr>
              <a:t>Это </a:t>
            </a:r>
            <a:r>
              <a:rPr lang="ru-RU" sz="1400" b="1" dirty="0">
                <a:latin typeface="Times New Roman" panose="02020603050405020304" pitchFamily="18" charset="0"/>
                <a:ea typeface="Times New Roman"/>
                <a:cs typeface="Times New Roman" panose="02020603050405020304" pitchFamily="18" charset="0"/>
              </a:rPr>
              <a:t>важно для корректной и быстрой загрузки страниц на сайте. </a:t>
            </a:r>
            <a:r>
              <a:rPr lang="ru-RU" sz="1400" b="1" dirty="0" smtClean="0">
                <a:latin typeface="Times New Roman" panose="02020603050405020304" pitchFamily="18" charset="0"/>
                <a:ea typeface="Times New Roman"/>
                <a:cs typeface="Times New Roman" panose="02020603050405020304" pitchFamily="18" charset="0"/>
              </a:rPr>
              <a:t>В </a:t>
            </a:r>
            <a:r>
              <a:rPr lang="ru-RU" sz="1400" b="1" dirty="0">
                <a:latin typeface="Times New Roman" panose="02020603050405020304" pitchFamily="18" charset="0"/>
                <a:ea typeface="Times New Roman"/>
                <a:cs typeface="Times New Roman" panose="02020603050405020304" pitchFamily="18" charset="0"/>
              </a:rPr>
              <a:t>случае, если достигнут (или превышен) лимит изображений в 25 штук, при попытке загрузки ещё одного изображения система сообщит об ошибке с текстом: Достигнуто максимальное количество изображений в галерее - 25. Чтобы добавить новое изображение, удалите одно из загруженных.</a:t>
            </a:r>
            <a:endParaRPr lang="ru-RU" sz="1400" b="1" dirty="0">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1331640" y="332656"/>
            <a:ext cx="6336704" cy="70788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ОБНОВЛЕНИЯ В АИС «НАВИГАТОР ДОПОЛНИТЕЛЬНОГО ОБРАЗОВАНИЯ ДЕТЕЙ»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873" y="2654808"/>
            <a:ext cx="6156176" cy="3834053"/>
          </a:xfrm>
          <a:prstGeom prst="rect">
            <a:avLst/>
          </a:prstGeom>
        </p:spPr>
      </p:pic>
    </p:spTree>
    <p:extLst>
      <p:ext uri="{BB962C8B-B14F-4D97-AF65-F5344CB8AC3E}">
        <p14:creationId xmlns:p14="http://schemas.microsoft.com/office/powerpoint/2010/main" val="90484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029"/>
            <a:ext cx="1296144" cy="105144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81" y="238029"/>
            <a:ext cx="1030694" cy="1030694"/>
          </a:xfrm>
          <a:prstGeom prst="rect">
            <a:avLst/>
          </a:prstGeom>
        </p:spPr>
      </p:pic>
      <p:sp>
        <p:nvSpPr>
          <p:cNvPr id="7" name="TextBox 6"/>
          <p:cNvSpPr txBox="1"/>
          <p:nvPr/>
        </p:nvSpPr>
        <p:spPr>
          <a:xfrm>
            <a:off x="1323736" y="332656"/>
            <a:ext cx="6336704" cy="1631216"/>
          </a:xfrm>
          <a:prstGeom prst="rect">
            <a:avLst/>
          </a:prstGeom>
          <a:noFill/>
        </p:spPr>
        <p:txBody>
          <a:bodyPr wrap="square" rtlCol="0">
            <a:spAutoFit/>
          </a:bodyP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БОЛЕЕ ПОДРОБНО ОЗНАКОМИТЬСЯ С ОБНОВЛЕНИЯМИ В АИС «НАВИГАТОР ДОПОЛНИТЕЛЬНОГО ОБРАЗОВАНИЯ ДЕТЕЙ» ВЫ МОЖЕТЕ В РАЗДЕЛЕ «БАЗА ЗНАНИЙ» ПО ССЫЛКЕ: </a:t>
            </a:r>
            <a:r>
              <a:rPr lang="en-US" sz="2000" b="1" dirty="0">
                <a:solidFill>
                  <a:srgbClr val="7030A0"/>
                </a:solidFill>
                <a:latin typeface="Times New Roman" panose="02020603050405020304" pitchFamily="18" charset="0"/>
                <a:cs typeface="Times New Roman" panose="02020603050405020304" pitchFamily="18" charset="0"/>
              </a:rPr>
              <a:t>https://inlearno.usedocs.com/</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049" y="2105082"/>
            <a:ext cx="7036079" cy="4392868"/>
          </a:xfrm>
          <a:prstGeom prst="rect">
            <a:avLst/>
          </a:prstGeom>
        </p:spPr>
      </p:pic>
    </p:spTree>
    <p:extLst>
      <p:ext uri="{BB962C8B-B14F-4D97-AF65-F5344CB8AC3E}">
        <p14:creationId xmlns:p14="http://schemas.microsoft.com/office/powerpoint/2010/main" val="57617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180</Words>
  <Application>Microsoft Office PowerPoint</Application>
  <PresentationFormat>Экран (4:3)</PresentationFormat>
  <Paragraphs>16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cp:revision>
  <dcterms:created xsi:type="dcterms:W3CDTF">2024-05-03T12:08:00Z</dcterms:created>
  <dcterms:modified xsi:type="dcterms:W3CDTF">2024-05-06T06:35:08Z</dcterms:modified>
</cp:coreProperties>
</file>